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E0BD-8DD4-4010-96D0-3AF0C990BB05}" type="datetimeFigureOut">
              <a:rPr lang="es-ES" smtClean="0"/>
              <a:pPr/>
              <a:t>25/06/2012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8D1-C475-4AF2-B6E4-2E07B4578E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E0BD-8DD4-4010-96D0-3AF0C990BB05}" type="datetimeFigureOut">
              <a:rPr lang="es-ES" smtClean="0"/>
              <a:pPr/>
              <a:t>25/06/2012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8D1-C475-4AF2-B6E4-2E07B4578E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E0BD-8DD4-4010-96D0-3AF0C990BB05}" type="datetimeFigureOut">
              <a:rPr lang="es-ES" smtClean="0"/>
              <a:pPr/>
              <a:t>25/06/2012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8D1-C475-4AF2-B6E4-2E07B4578E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E0BD-8DD4-4010-96D0-3AF0C990BB05}" type="datetimeFigureOut">
              <a:rPr lang="es-ES" smtClean="0"/>
              <a:pPr/>
              <a:t>25/06/2012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8D1-C475-4AF2-B6E4-2E07B4578E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E0BD-8DD4-4010-96D0-3AF0C990BB05}" type="datetimeFigureOut">
              <a:rPr lang="es-ES" smtClean="0"/>
              <a:pPr/>
              <a:t>25/06/2012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8D1-C475-4AF2-B6E4-2E07B4578E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E0BD-8DD4-4010-96D0-3AF0C990BB05}" type="datetimeFigureOut">
              <a:rPr lang="es-ES" smtClean="0"/>
              <a:pPr/>
              <a:t>25/06/2012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8D1-C475-4AF2-B6E4-2E07B4578E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E0BD-8DD4-4010-96D0-3AF0C990BB05}" type="datetimeFigureOut">
              <a:rPr lang="es-ES" smtClean="0"/>
              <a:pPr/>
              <a:t>25/06/2012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8D1-C475-4AF2-B6E4-2E07B4578E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E0BD-8DD4-4010-96D0-3AF0C990BB05}" type="datetimeFigureOut">
              <a:rPr lang="es-ES" smtClean="0"/>
              <a:pPr/>
              <a:t>25/06/2012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8D1-C475-4AF2-B6E4-2E07B4578E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E0BD-8DD4-4010-96D0-3AF0C990BB05}" type="datetimeFigureOut">
              <a:rPr lang="es-ES" smtClean="0"/>
              <a:pPr/>
              <a:t>25/06/2012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8D1-C475-4AF2-B6E4-2E07B4578E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E0BD-8DD4-4010-96D0-3AF0C990BB05}" type="datetimeFigureOut">
              <a:rPr lang="es-ES" smtClean="0"/>
              <a:pPr/>
              <a:t>25/06/2012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8D1-C475-4AF2-B6E4-2E07B4578E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E0BD-8DD4-4010-96D0-3AF0C990BB05}" type="datetimeFigureOut">
              <a:rPr lang="es-ES" smtClean="0"/>
              <a:pPr/>
              <a:t>25/06/2012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DB8D1-C475-4AF2-B6E4-2E07B4578E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AE0BD-8DD4-4010-96D0-3AF0C990BB05}" type="datetimeFigureOut">
              <a:rPr lang="es-ES" smtClean="0"/>
              <a:pPr/>
              <a:t>25/06/2012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DB8D1-C475-4AF2-B6E4-2E07B4578EB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0.wav"/><Relationship Id="rId6" Type="http://schemas.microsoft.com/office/2007/relationships/media" Target="../media/media10.wav"/><Relationship Id="rId5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1.wav"/><Relationship Id="rId6" Type="http://schemas.microsoft.com/office/2007/relationships/media" Target="../media/media11.wav"/><Relationship Id="rId5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wav"/><Relationship Id="rId6" Type="http://schemas.microsoft.com/office/2007/relationships/media" Target="../media/media2.wav"/><Relationship Id="rId5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wav"/><Relationship Id="rId6" Type="http://schemas.microsoft.com/office/2007/relationships/media" Target="../media/media3.wav"/><Relationship Id="rId5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4.wav"/><Relationship Id="rId6" Type="http://schemas.microsoft.com/office/2007/relationships/media" Target="../media/media4.wav"/><Relationship Id="rId5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6.wav"/><Relationship Id="rId6" Type="http://schemas.microsoft.com/office/2007/relationships/media" Target="../media/media6.wav"/><Relationship Id="rId5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7.wav"/><Relationship Id="rId6" Type="http://schemas.microsoft.com/office/2007/relationships/media" Target="../media/media7.wav"/><Relationship Id="rId5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9.wav"/><Relationship Id="rId6" Type="http://schemas.microsoft.com/office/2007/relationships/media" Target="../media/media9.wav"/><Relationship Id="rId5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5288340"/>
            <a:ext cx="95012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dirty="0" smtClean="0">
                <a:solidFill>
                  <a:schemeClr val="bg1"/>
                </a:solidFill>
                <a:latin typeface="Old English Text MT" pitchFamily="66" charset="0"/>
              </a:rPr>
              <a:t>A </a:t>
            </a:r>
            <a:r>
              <a:rPr lang="gl-ES" sz="9600" dirty="0" smtClean="0">
                <a:solidFill>
                  <a:schemeClr val="bg1"/>
                </a:solidFill>
                <a:latin typeface="Old English Text MT" pitchFamily="66" charset="0"/>
              </a:rPr>
              <a:t>muller</a:t>
            </a:r>
            <a:r>
              <a:rPr lang="es-ES" sz="9600" dirty="0" smtClean="0">
                <a:solidFill>
                  <a:schemeClr val="bg1"/>
                </a:solidFill>
                <a:latin typeface="Old English Text MT" pitchFamily="66" charset="0"/>
              </a:rPr>
              <a:t> lobo…</a:t>
            </a:r>
            <a:endParaRPr lang="es-ES" sz="9600" dirty="0">
              <a:solidFill>
                <a:schemeClr val="bg1"/>
              </a:solidFill>
              <a:latin typeface="Old English Text MT" pitchFamily="66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71472" y="2500306"/>
            <a:ext cx="5715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FF0000"/>
                </a:solidFill>
                <a:latin typeface="Comic Sans MS" pitchFamily="66" charset="0"/>
              </a:rPr>
              <a:t>María </a:t>
            </a:r>
            <a:r>
              <a:rPr lang="es-ES" sz="3200" dirty="0" smtClean="0">
                <a:solidFill>
                  <a:srgbClr val="FF0000"/>
                </a:solidFill>
                <a:latin typeface="Comic Sans MS" pitchFamily="66" charset="0"/>
              </a:rPr>
              <a:t>Cazón</a:t>
            </a:r>
            <a:endParaRPr lang="es-ES" sz="32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s-ES" sz="3200" dirty="0" smtClean="0">
                <a:solidFill>
                  <a:srgbClr val="FF0000"/>
                </a:solidFill>
                <a:latin typeface="Comic Sans MS" pitchFamily="66" charset="0"/>
              </a:rPr>
              <a:t>Julia </a:t>
            </a:r>
            <a:r>
              <a:rPr lang="es-ES" sz="3200" dirty="0" smtClean="0">
                <a:solidFill>
                  <a:srgbClr val="FF0000"/>
                </a:solidFill>
                <a:latin typeface="Comic Sans MS" pitchFamily="66" charset="0"/>
              </a:rPr>
              <a:t>Roca</a:t>
            </a:r>
            <a:endParaRPr lang="es-ES" sz="32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s-ES" sz="3200" dirty="0" err="1" smtClean="0">
                <a:solidFill>
                  <a:srgbClr val="FF0000"/>
                </a:solidFill>
                <a:latin typeface="Comic Sans MS" pitchFamily="66" charset="0"/>
              </a:rPr>
              <a:t>Ylenia</a:t>
            </a:r>
            <a:r>
              <a:rPr lang="es-ES" sz="3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s-ES" sz="3200" dirty="0" smtClean="0">
                <a:solidFill>
                  <a:srgbClr val="FF0000"/>
                </a:solidFill>
                <a:latin typeface="Comic Sans MS" pitchFamily="66" charset="0"/>
              </a:rPr>
              <a:t>Gallego</a:t>
            </a:r>
            <a:endParaRPr lang="es-E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6 Rectángulo"/>
          <p:cNvSpPr/>
          <p:nvPr/>
        </p:nvSpPr>
        <p:spPr>
          <a:xfrm rot="566958">
            <a:off x="5120654" y="667586"/>
            <a:ext cx="3903320" cy="178477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s-ES" sz="9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60000" endA="900" endPos="58000" dir="5400000" sy="-100000" algn="bl" rotWithShape="0"/>
                </a:effectLst>
              </a:rPr>
              <a:t>LENDA</a:t>
            </a:r>
            <a:endParaRPr lang="es-ES" sz="9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6" name="Sonid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624"/>
    </mc:Choice>
    <mc:Fallback>
      <p:transition spd="slow" advTm="4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 rot="292711">
            <a:off x="552785" y="525189"/>
            <a:ext cx="63904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Os segadores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dixéronlle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que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aínda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se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falaba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por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alí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dese fada 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agora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estaban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moi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a gusto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dende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que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ela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xa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non estaba.</a:t>
            </a:r>
            <a:r>
              <a:rPr lang="es-ES_tradnl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endParaRPr lang="es-E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Lucida Handwriting"/>
              <a:cs typeface="Lucida Handwriting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1112" y="4509120"/>
            <a:ext cx="2733774" cy="2088232"/>
          </a:xfrm>
          <a:prstGeom prst="rect">
            <a:avLst/>
          </a:prstGeom>
        </p:spPr>
      </p:pic>
      <p:pic>
        <p:nvPicPr>
          <p:cNvPr id="7" name="Sonid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44872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239"/>
    </mc:Choice>
    <mc:Fallback>
      <p:transition spd="slow" advTm="1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925" y="0"/>
            <a:ext cx="925252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907704" y="332656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0" dirty="0" smtClean="0">
                <a:latin typeface="Lucida Handwriting"/>
                <a:cs typeface="Lucida Handwriting"/>
              </a:rPr>
              <a:t>FIN.</a:t>
            </a:r>
            <a:endParaRPr lang="es-ES" sz="12000" dirty="0">
              <a:latin typeface="Lucida Handwriting"/>
              <a:cs typeface="Lucida Handwriting"/>
            </a:endParaRPr>
          </a:p>
        </p:txBody>
      </p:sp>
      <p:pic>
        <p:nvPicPr>
          <p:cNvPr id="9" name="Sonido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7009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4775"/>
    </mc:Choice>
    <mc:Fallback>
      <p:transition spd="slow" advTm="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7584" y="332656"/>
            <a:ext cx="8143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dirty="0" smtClean="0">
                <a:solidFill>
                  <a:srgbClr val="FFC000"/>
                </a:solidFill>
                <a:latin typeface="Old English Text MT" pitchFamily="66" charset="0"/>
              </a:rPr>
              <a:t/>
            </a:r>
            <a:br>
              <a:rPr lang="es-ES" sz="4000" dirty="0" smtClean="0">
                <a:solidFill>
                  <a:srgbClr val="FFC000"/>
                </a:solidFill>
                <a:latin typeface="Old English Text MT" pitchFamily="66" charset="0"/>
              </a:rPr>
            </a:br>
            <a:endParaRPr lang="es-ES" sz="4000" dirty="0">
              <a:solidFill>
                <a:srgbClr val="FFC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5" y="3861049"/>
            <a:ext cx="3312367" cy="230425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 rot="219546">
            <a:off x="1027050" y="509074"/>
            <a:ext cx="7920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Había alá en tempos en Galicia un </a:t>
            </a:r>
            <a:r>
              <a:rPr lang="gl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pai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que tiña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moitas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fillas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unha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delas comía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moita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carne, canto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máis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lle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daban,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máis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comía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Old English Text MT" pitchFamily="66" charset="0"/>
              </a:rPr>
              <a:t>.</a:t>
            </a:r>
            <a:b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Old English Text MT" pitchFamily="66" charset="0"/>
              </a:rPr>
            </a:br>
            <a:endParaRPr lang="es-E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es-ES" dirty="0">
              <a:solidFill>
                <a:schemeClr val="accent5"/>
              </a:solidFill>
            </a:endParaRPr>
          </a:p>
        </p:txBody>
      </p:sp>
      <p:pic>
        <p:nvPicPr>
          <p:cNvPr id="12" name="Sonido 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1321"/>
    </mc:Choice>
    <mc:Fallback>
      <p:transition spd="slow" advTm="11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2040" y="3573016"/>
            <a:ext cx="3924944" cy="29981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 rot="21317189">
            <a:off x="134042" y="141623"/>
            <a:ext cx="77819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E un día o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pai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díxolle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: "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Aínda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vaias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ao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monte a comer carne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cos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lobos".</a:t>
            </a:r>
            <a:b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</a:b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Foi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palabra maldita,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pois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aquela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mesma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noite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desapareceu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sen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deixar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rastro ningún</a:t>
            </a:r>
            <a:endParaRPr lang="es-E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Sonid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93306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1120"/>
    </mc:Choice>
    <mc:Fallback>
      <p:transition spd="slow" advTm="1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 rot="176173">
            <a:off x="392152" y="168356"/>
            <a:ext cx="792088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Saíu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alí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preto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entrou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en transo 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converteuse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nunha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fada 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ás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veces andaba de lobo 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outras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de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muller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.</a:t>
            </a:r>
            <a:b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</a:b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Foi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andando, andando ata que </a:t>
            </a:r>
            <a:r>
              <a:rPr lang="es-ES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chegou</a:t>
            </a:r>
            <a:r>
              <a:rPr lang="es-E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ao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Cebreiro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ás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Canellas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de Agras de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Tosende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  </a:t>
            </a:r>
          </a:p>
          <a:p>
            <a:r>
              <a:rPr lang="es-E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(Ourense).</a:t>
            </a:r>
            <a:r>
              <a:rPr lang="es-ES_tradnl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endParaRPr lang="es-ES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Lucida Handwriting"/>
              <a:cs typeface="Lucida Handwriting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4248" y="5013176"/>
            <a:ext cx="1944216" cy="1485117"/>
          </a:xfrm>
          <a:prstGeom prst="rect">
            <a:avLst/>
          </a:prstGeom>
        </p:spPr>
      </p:pic>
      <p:pic>
        <p:nvPicPr>
          <p:cNvPr id="7" name="Sonid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10613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4854"/>
    </mc:Choice>
    <mc:Fallback>
      <p:transition spd="slow" advTm="14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rot="21424094">
            <a:off x="395536" y="116632"/>
            <a:ext cx="842493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Por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estes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montes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andou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moito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tempo de 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Capitana dos lobos,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facendo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moitos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estragos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nas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facendas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na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xente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(</a:t>
            </a:r>
            <a:r>
              <a:rPr lang="es-ES" sz="32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isto</a:t>
            </a:r>
            <a:r>
              <a:rPr lang="es-E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cando estaba de </a:t>
            </a:r>
            <a:r>
              <a:rPr lang="es-E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loba).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/>
            </a:r>
            <a:b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</a:b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O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seu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paradoiro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era no monte do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Cebreiro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.</a:t>
            </a:r>
            <a:b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</a:b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Cando estaba de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muller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acendía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o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lume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 os lobos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xuntábanse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arredor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dela, e non os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deixaba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facer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dano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a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ninguén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.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0344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2042"/>
    </mc:Choice>
    <mc:Fallback>
      <p:transition spd="slow" advTm="2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 rot="21336733">
            <a:off x="611560" y="343689"/>
            <a:ext cx="76328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Unha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vez que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viñan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os arrieros de Portugal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co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seu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cargamento, os lobos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queríanllelos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comer pero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ela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nos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lles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deixaba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, </a:t>
            </a:r>
            <a:r>
              <a:rPr lang="es-ES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dicíndolles</a:t>
            </a:r>
            <a:r>
              <a:rPr lang="es-ES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: 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"Quietos, </a:t>
            </a:r>
            <a:r>
              <a:rPr lang="es-ES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deixádeos</a:t>
            </a:r>
            <a:r>
              <a:rPr lang="es-ES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pasar ".</a:t>
            </a:r>
            <a:r>
              <a:rPr lang="es-E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es-ES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endParaRPr lang="es-E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176" y="4437112"/>
            <a:ext cx="2356702" cy="1800200"/>
          </a:xfrm>
          <a:prstGeom prst="rect">
            <a:avLst/>
          </a:prstGeom>
        </p:spPr>
      </p:pic>
      <p:pic>
        <p:nvPicPr>
          <p:cNvPr id="6" name="Sonid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4778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1107"/>
    </mc:Choice>
    <mc:Fallback>
      <p:transition spd="slow" advTm="11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 rot="226021">
            <a:off x="107504" y="189221"/>
            <a:ext cx="89289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Así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andou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moito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tempo, ata que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lle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levantaron o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feitizo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.</a:t>
            </a:r>
            <a:b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</a:b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Gustáballe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ir a comer fariña a un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muíño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, pero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unha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vez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coincidiu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que o amo do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muíño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estaba dentro,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ela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se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quixo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meter por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debaixo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da porta, como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sempre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, e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ao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meter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unha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pata, a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viu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o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muiñeiro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cunha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navalla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2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quíxoa</a:t>
            </a:r>
            <a:r>
              <a:rPr lang="es-ES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cortar,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ao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empezar a cortar,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ela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deu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un berro e </a:t>
            </a:r>
            <a:r>
              <a:rPr lang="es-ES" sz="2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convertiuse</a:t>
            </a:r>
            <a:r>
              <a:rPr lang="es-ES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en </a:t>
            </a:r>
            <a:r>
              <a:rPr lang="es-ES" sz="2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muller</a:t>
            </a:r>
            <a:r>
              <a:rPr lang="es-ES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.</a:t>
            </a:r>
            <a:r>
              <a:rPr lang="es-ES_tradnl" sz="2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endParaRPr lang="es-ES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Lucida Handwriting"/>
              <a:cs typeface="Lucida Handwriting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8184" y="4797152"/>
            <a:ext cx="2356702" cy="1800200"/>
          </a:xfrm>
          <a:prstGeom prst="rect">
            <a:avLst/>
          </a:prstGeom>
        </p:spPr>
      </p:pic>
      <p:pic>
        <p:nvPicPr>
          <p:cNvPr id="6" name="Sonid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7310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5827"/>
    </mc:Choice>
    <mc:Fallback>
      <p:transition spd="slow" advTm="25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 rot="21429424">
            <a:off x="336710" y="205571"/>
            <a:ext cx="881376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Así que se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viu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muller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,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tratou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de volver á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súa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casa, preguntando de pobo en pobo ata que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chegou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á casa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onde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a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recibiron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os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seus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con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moita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alegría.</a:t>
            </a:r>
            <a:b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</a:br>
            <a:r>
              <a:rPr lang="es-E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Ó 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verán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seguinte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, os de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Tosende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foron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casualmente a segar o pobo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onde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ela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vivía;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Entón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esta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preguntoulles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de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onde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eran,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dixéronlle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que eran de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Tosende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 de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Aguís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: "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Pois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eses pobos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coñézoos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eu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ben, e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coñezo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o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Cebreiro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 as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Canellas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de Agra".</a:t>
            </a:r>
            <a:r>
              <a:rPr lang="es-ES_tradnl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endParaRPr lang="es-E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Lucida Handwriting"/>
              <a:cs typeface="Lucida Handwriting"/>
            </a:endParaRPr>
          </a:p>
        </p:txBody>
      </p:sp>
      <p:pic>
        <p:nvPicPr>
          <p:cNvPr id="6" name="Sonid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59115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28769"/>
    </mc:Choice>
    <mc:Fallback>
      <p:transition spd="slow" advTm="28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 rot="21413805">
            <a:off x="408686" y="190693"/>
            <a:ext cx="7207595" cy="600164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Eles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preguntáronlle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que por que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coñecía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eses pobos.</a:t>
            </a:r>
            <a:b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</a:br>
            <a:r>
              <a:rPr lang="es-ES" sz="32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Pois</a:t>
            </a:r>
            <a:r>
              <a:rPr lang="es-E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tiven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que andar por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alí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de fada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facendo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moitos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estragos e por ningún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tiven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tanta pena como por un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neno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que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comín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, e </a:t>
            </a:r>
            <a:r>
              <a:rPr lang="es-E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mentres</a:t>
            </a:r>
            <a:r>
              <a:rPr lang="es-E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Lucida Handwriting"/>
                <a:cs typeface="Lucida Handwriting"/>
              </a:rPr>
              <a:t> o despezaba, el me miraba á cara rindo.</a:t>
            </a:r>
            <a:r>
              <a:rPr lang="es-ES" sz="32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/>
            </a:r>
            <a:br>
              <a:rPr lang="es-ES" sz="32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</a:br>
            <a:endParaRPr lang="es-ES" sz="32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2240" y="4941168"/>
            <a:ext cx="2160240" cy="1650130"/>
          </a:xfrm>
          <a:prstGeom prst="rect">
            <a:avLst/>
          </a:prstGeom>
        </p:spPr>
      </p:pic>
      <p:pic>
        <p:nvPicPr>
          <p:cNvPr id="7" name="Sonid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0753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5838"/>
    </mc:Choice>
    <mc:Fallback>
      <p:transition spd="slow" advTm="1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213</Words>
  <Application>Microsoft Office PowerPoint</Application>
  <PresentationFormat>Presentación en pantalla (4:3)</PresentationFormat>
  <Paragraphs>17</Paragraphs>
  <Slides>11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</dc:creator>
  <cp:lastModifiedBy>PC</cp:lastModifiedBy>
  <cp:revision>17</cp:revision>
  <dcterms:created xsi:type="dcterms:W3CDTF">2012-03-12T12:08:14Z</dcterms:created>
  <dcterms:modified xsi:type="dcterms:W3CDTF">2012-06-25T17:46:48Z</dcterms:modified>
</cp:coreProperties>
</file>